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892" r:id="rId2"/>
    <p:sldId id="868" r:id="rId3"/>
    <p:sldId id="869" r:id="rId4"/>
    <p:sldId id="862" r:id="rId5"/>
    <p:sldId id="860" r:id="rId6"/>
    <p:sldId id="871" r:id="rId7"/>
    <p:sldId id="870" r:id="rId8"/>
    <p:sldId id="872" r:id="rId9"/>
    <p:sldId id="873" r:id="rId10"/>
    <p:sldId id="874" r:id="rId11"/>
    <p:sldId id="875" r:id="rId12"/>
    <p:sldId id="876" r:id="rId13"/>
    <p:sldId id="877" r:id="rId14"/>
    <p:sldId id="879" r:id="rId15"/>
    <p:sldId id="851" r:id="rId16"/>
    <p:sldId id="878" r:id="rId17"/>
    <p:sldId id="867" r:id="rId18"/>
    <p:sldId id="854" r:id="rId19"/>
    <p:sldId id="855" r:id="rId20"/>
    <p:sldId id="857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9" r:id="rId30"/>
    <p:sldId id="891" r:id="rId31"/>
    <p:sldId id="8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gruti Gadekar" initials="J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A"/>
    <a:srgbClr val="F2871F"/>
    <a:srgbClr val="FFFFFF"/>
    <a:srgbClr val="0000FF"/>
    <a:srgbClr val="477D59"/>
    <a:srgbClr val="DAE5F2"/>
    <a:srgbClr val="D7EBF5"/>
    <a:srgbClr val="CCECFF"/>
    <a:srgbClr val="DFDDF7"/>
    <a:srgbClr val="E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469" autoAdjust="0"/>
  </p:normalViewPr>
  <p:slideViewPr>
    <p:cSldViewPr>
      <p:cViewPr varScale="1">
        <p:scale>
          <a:sx n="103" d="100"/>
          <a:sy n="103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61AA-7EA1-4D72-A013-B26ADC009518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0B61-172D-4509-B931-6E88C4E54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3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2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2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49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3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1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9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2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 At this step, you already know Males have made more deals than the Females.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69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70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99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72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8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39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9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2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8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2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2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8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8C16D0-9C05-4EFD-88AB-03B843996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21639BDA-78A8-4727-992F-535D89FA5441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C081E745-2A74-440D-BD69-F178C2AFF74F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DB405C4-E77F-48DE-BC4E-095C275BDB8E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404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36A7759-18D1-4928-AD26-EACC5BE99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70" y="6078176"/>
            <a:ext cx="2133600" cy="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491B1F-C9AD-456B-9AF6-81B7BFBC2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4" y="5835259"/>
            <a:ext cx="2133600" cy="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D71124D-554D-4C0B-B1A2-AAF5AA8D43BE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6D5952-39A4-45C4-BB56-78D748AB7B22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872E00DA-1BD3-4C2E-8BE4-D997AC6D1ACF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60A3CD01-0529-4B46-B304-875195537CB4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02B2A6FD-4015-4FDF-9DDE-F59537F534D3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BE8CDF3E-997F-4921-BC27-CA00D4C67302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901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6525768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8766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/>
              <a:t>Vb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Bm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000" dirty="0"/>
              <a:t>Mbm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828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None/>
        <a:defRPr sz="24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594360" indent="-27432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2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6868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0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apidminer.com/nexus/account/index.html%23signup?returnUrl=https://my.rapidminer.com/nexus/account/index.html%23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489803-CFFD-4D76-9B43-CBD030C51C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5800" y="6340475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8E5C0C-E52C-477B-81A5-AEA1B82CB27B}"/>
              </a:ext>
            </a:extLst>
          </p:cNvPr>
          <p:cNvSpPr txBox="1">
            <a:spLocks/>
          </p:cNvSpPr>
          <p:nvPr/>
        </p:nvSpPr>
        <p:spPr>
          <a:xfrm>
            <a:off x="63114" y="2720975"/>
            <a:ext cx="9017771" cy="1905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dirty="0"/>
              <a:t>Week 2 – Hands-on tutorial</a:t>
            </a:r>
          </a:p>
          <a:p>
            <a:br>
              <a:rPr lang="en-US" altLang="zh-CN" sz="3200" b="1" dirty="0"/>
            </a:br>
            <a:r>
              <a:rPr lang="en-US" altLang="zh-CN" sz="3200" b="1" dirty="0"/>
              <a:t>RapidMiner BI tool – Installation guide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5283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5BFF2F-F923-4A60-A35D-EC4C48F9551A}"/>
              </a:ext>
            </a:extLst>
          </p:cNvPr>
          <p:cNvGrpSpPr/>
          <p:nvPr/>
        </p:nvGrpSpPr>
        <p:grpSpPr>
          <a:xfrm>
            <a:off x="3744781" y="3700297"/>
            <a:ext cx="5204866" cy="2792578"/>
            <a:chOff x="3744781" y="3700297"/>
            <a:chExt cx="5204866" cy="27925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3D0E50-9E1C-4ED9-8BE1-8B1A9C6C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4781" y="3700297"/>
              <a:ext cx="5204866" cy="27925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8A7303-C63A-4FB1-AF82-0DFDAA0B6CF7}"/>
                </a:ext>
              </a:extLst>
            </p:cNvPr>
            <p:cNvSpPr/>
            <p:nvPr/>
          </p:nvSpPr>
          <p:spPr>
            <a:xfrm>
              <a:off x="6655520" y="4038600"/>
              <a:ext cx="91440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AE7CA0-63DB-4C81-A7C0-2B695543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155512"/>
            <a:ext cx="3399536" cy="267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10</a:t>
            </a:fld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17914" y="1676400"/>
            <a:ext cx="86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Step 5.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Confirm your account.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72C3C73-C54E-4EC5-ACB1-7D0B32E78548}"/>
              </a:ext>
            </a:extLst>
          </p:cNvPr>
          <p:cNvSpPr/>
          <p:nvPr/>
        </p:nvSpPr>
        <p:spPr>
          <a:xfrm>
            <a:off x="228600" y="5164394"/>
            <a:ext cx="2366289" cy="1146954"/>
          </a:xfrm>
          <a:prstGeom prst="wedgeRoundRectCallout">
            <a:avLst>
              <a:gd name="adj1" fmla="val 22189"/>
              <a:gd name="adj2" fmla="val -101654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receive an email after registration. Confirm your account by clicking this button.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EFF673-FC6F-4C4F-8E01-E4A667795645}"/>
              </a:ext>
            </a:extLst>
          </p:cNvPr>
          <p:cNvSpPr/>
          <p:nvPr/>
        </p:nvSpPr>
        <p:spPr>
          <a:xfrm>
            <a:off x="6248400" y="2311515"/>
            <a:ext cx="2366289" cy="736485"/>
          </a:xfrm>
          <a:prstGeom prst="wedgeRoundRectCallout">
            <a:avLst>
              <a:gd name="adj1" fmla="val -95831"/>
              <a:gd name="adj2" fmla="val 152687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be able to login to your own page now.</a:t>
            </a:r>
          </a:p>
        </p:txBody>
      </p:sp>
    </p:spTree>
    <p:extLst>
      <p:ext uri="{BB962C8B-B14F-4D97-AF65-F5344CB8AC3E}">
        <p14:creationId xmlns:p14="http://schemas.microsoft.com/office/powerpoint/2010/main" val="341949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327C78-4CB3-41AC-9B67-500ACD4D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0" y="2127730"/>
            <a:ext cx="8687870" cy="404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17914" y="1676400"/>
            <a:ext cx="86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Step 6.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Copy your educational licence to the software on your machine.</a:t>
            </a:r>
            <a:endParaRPr lang="en-GB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72C3C73-C54E-4EC5-ACB1-7D0B32E78548}"/>
              </a:ext>
            </a:extLst>
          </p:cNvPr>
          <p:cNvSpPr/>
          <p:nvPr/>
        </p:nvSpPr>
        <p:spPr>
          <a:xfrm>
            <a:off x="3810000" y="5638800"/>
            <a:ext cx="3048000" cy="421855"/>
          </a:xfrm>
          <a:prstGeom prst="wedgeRoundRectCallout">
            <a:avLst>
              <a:gd name="adj1" fmla="val 52502"/>
              <a:gd name="adj2" fmla="val -225838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view your Licence Key here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EFF673-FC6F-4C4F-8E01-E4A667795645}"/>
              </a:ext>
            </a:extLst>
          </p:cNvPr>
          <p:cNvSpPr/>
          <p:nvPr/>
        </p:nvSpPr>
        <p:spPr>
          <a:xfrm>
            <a:off x="6172200" y="2490811"/>
            <a:ext cx="2667000" cy="557190"/>
          </a:xfrm>
          <a:prstGeom prst="wedgeRoundRectCallout">
            <a:avLst>
              <a:gd name="adj1" fmla="val -139276"/>
              <a:gd name="adj2" fmla="val -77893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to the Licences page</a:t>
            </a:r>
          </a:p>
        </p:txBody>
      </p:sp>
    </p:spTree>
    <p:extLst>
      <p:ext uri="{BB962C8B-B14F-4D97-AF65-F5344CB8AC3E}">
        <p14:creationId xmlns:p14="http://schemas.microsoft.com/office/powerpoint/2010/main" val="93388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5FA18E-933B-4E08-B7DC-079C1711D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0"/>
          <a:stretch/>
        </p:blipFill>
        <p:spPr>
          <a:xfrm>
            <a:off x="211832" y="2245656"/>
            <a:ext cx="8697486" cy="2576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12</a:t>
            </a:fld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17914" y="1676400"/>
            <a:ext cx="86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Step 7.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Copy your educational licence to the software on your machine.</a:t>
            </a:r>
            <a:endParaRPr lang="en-GB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EFF673-FC6F-4C4F-8E01-E4A667795645}"/>
              </a:ext>
            </a:extLst>
          </p:cNvPr>
          <p:cNvSpPr/>
          <p:nvPr/>
        </p:nvSpPr>
        <p:spPr>
          <a:xfrm>
            <a:off x="609600" y="5040768"/>
            <a:ext cx="4619625" cy="817006"/>
          </a:xfrm>
          <a:prstGeom prst="wedgeRoundRectCallout">
            <a:avLst>
              <a:gd name="adj1" fmla="val 12270"/>
              <a:gd name="adj2" fmla="val -299403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on the RapidMiner software on your machine. Select Settings, then go to Manage Licenses.</a:t>
            </a:r>
          </a:p>
        </p:txBody>
      </p:sp>
    </p:spTree>
    <p:extLst>
      <p:ext uri="{BB962C8B-B14F-4D97-AF65-F5344CB8AC3E}">
        <p14:creationId xmlns:p14="http://schemas.microsoft.com/office/powerpoint/2010/main" val="209148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1E2EE7-8EFD-411B-AC38-BCFB36D9FFBB}"/>
              </a:ext>
            </a:extLst>
          </p:cNvPr>
          <p:cNvGrpSpPr/>
          <p:nvPr/>
        </p:nvGrpSpPr>
        <p:grpSpPr>
          <a:xfrm>
            <a:off x="228600" y="2178468"/>
            <a:ext cx="3764438" cy="2729564"/>
            <a:chOff x="228600" y="2178468"/>
            <a:chExt cx="3764438" cy="2729564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D0B1277-F432-4CAF-A295-D30B12A5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178468"/>
              <a:ext cx="3764438" cy="272956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D6276D-B3F0-4560-9692-B14FFD813DA3}"/>
                </a:ext>
              </a:extLst>
            </p:cNvPr>
            <p:cNvSpPr/>
            <p:nvPr/>
          </p:nvSpPr>
          <p:spPr>
            <a:xfrm>
              <a:off x="914400" y="3200400"/>
              <a:ext cx="990600" cy="304800"/>
            </a:xfrm>
            <a:prstGeom prst="rect">
              <a:avLst/>
            </a:prstGeom>
            <a:solidFill>
              <a:srgbClr val="F28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0436C-C6BA-4F4D-804F-77B69BACF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22" y="2627501"/>
            <a:ext cx="4404177" cy="2738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13</a:t>
            </a:fld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17914" y="1676400"/>
            <a:ext cx="86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Step 8.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Copy your educational licence to the software on your machine.</a:t>
            </a:r>
            <a:endParaRPr lang="en-GB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EFF673-FC6F-4C4F-8E01-E4A667795645}"/>
              </a:ext>
            </a:extLst>
          </p:cNvPr>
          <p:cNvSpPr/>
          <p:nvPr/>
        </p:nvSpPr>
        <p:spPr>
          <a:xfrm>
            <a:off x="340376" y="5141658"/>
            <a:ext cx="2601486" cy="449258"/>
          </a:xfrm>
          <a:prstGeom prst="wedgeRoundRectCallout">
            <a:avLst>
              <a:gd name="adj1" fmla="val 48126"/>
              <a:gd name="adj2" fmla="val -115834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Enter Licence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A8F0645-E5A5-4E89-97A6-85E60B0B9729}"/>
              </a:ext>
            </a:extLst>
          </p:cNvPr>
          <p:cNvSpPr/>
          <p:nvPr/>
        </p:nvSpPr>
        <p:spPr>
          <a:xfrm>
            <a:off x="5399514" y="4458774"/>
            <a:ext cx="3363486" cy="449258"/>
          </a:xfrm>
          <a:prstGeom prst="wedgeRoundRectCallout">
            <a:avLst>
              <a:gd name="adj1" fmla="val -46915"/>
              <a:gd name="adj2" fmla="val -126434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Paste your educational licence here.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66ADA-E477-4389-8FA7-515721BCFF9B}"/>
              </a:ext>
            </a:extLst>
          </p:cNvPr>
          <p:cNvSpPr/>
          <p:nvPr/>
        </p:nvSpPr>
        <p:spPr>
          <a:xfrm>
            <a:off x="228600" y="5730336"/>
            <a:ext cx="8697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After these 6 steps, you will be able to access the full function of the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RapidMiner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software for one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You can always renew your licence within the validation period of your ADFA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If you have trouble installing or registering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RapidMiner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, feel free to contact me.</a:t>
            </a:r>
            <a:endParaRPr lang="en-GB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 </a:t>
            </a:r>
            <a:r>
              <a:rPr lang="en-US" sz="2800" dirty="0">
                <a:solidFill>
                  <a:srgbClr val="477D59"/>
                </a:solidFill>
              </a:rPr>
              <a:t>- Interface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14</a:t>
            </a:fld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93817-F42A-4109-A8A3-0A3E6EE2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2" y="1756102"/>
            <a:ext cx="8941536" cy="473677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003B88-0E0D-4289-B184-6246AE9B8865}"/>
              </a:ext>
            </a:extLst>
          </p:cNvPr>
          <p:cNvSpPr/>
          <p:nvPr/>
        </p:nvSpPr>
        <p:spPr>
          <a:xfrm>
            <a:off x="1752600" y="3483090"/>
            <a:ext cx="2438400" cy="585686"/>
          </a:xfrm>
          <a:prstGeom prst="wedgeRoundRectCallout">
            <a:avLst>
              <a:gd name="adj1" fmla="val -79290"/>
              <a:gd name="adj2" fmla="val -119226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Repository panel contains the datasets and some codes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6F5BC6-30EE-42DC-8E85-AB9D45E97C8E}"/>
              </a:ext>
            </a:extLst>
          </p:cNvPr>
          <p:cNvSpPr/>
          <p:nvPr/>
        </p:nvSpPr>
        <p:spPr>
          <a:xfrm>
            <a:off x="2971800" y="4245780"/>
            <a:ext cx="3358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Feel free to play around the software.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B8C052E-53CD-4FC4-B8E5-D0DF3907C598}"/>
              </a:ext>
            </a:extLst>
          </p:cNvPr>
          <p:cNvSpPr/>
          <p:nvPr/>
        </p:nvSpPr>
        <p:spPr>
          <a:xfrm>
            <a:off x="1981200" y="4923719"/>
            <a:ext cx="2438400" cy="744692"/>
          </a:xfrm>
          <a:prstGeom prst="wedgeRoundRectCallout">
            <a:avLst>
              <a:gd name="adj1" fmla="val -101714"/>
              <a:gd name="adj2" fmla="val -27134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Operation panel contains the models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you can operate on your data.</a:t>
            </a:r>
            <a:endParaRPr lang="en-A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72A92A1-0486-4CCF-B431-5D291962A4DA}"/>
              </a:ext>
            </a:extLst>
          </p:cNvPr>
          <p:cNvSpPr/>
          <p:nvPr/>
        </p:nvSpPr>
        <p:spPr>
          <a:xfrm>
            <a:off x="7018519" y="4124488"/>
            <a:ext cx="2009009" cy="744692"/>
          </a:xfrm>
          <a:prstGeom prst="wedgeRoundRectCallout">
            <a:avLst>
              <a:gd name="adj1" fmla="val 13599"/>
              <a:gd name="adj2" fmla="val -195969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which are needed for the models</a:t>
            </a:r>
            <a:endParaRPr lang="en-A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77D0996-D94F-4070-9238-5C52B0D3AE0F}"/>
              </a:ext>
            </a:extLst>
          </p:cNvPr>
          <p:cNvSpPr/>
          <p:nvPr/>
        </p:nvSpPr>
        <p:spPr>
          <a:xfrm>
            <a:off x="3581400" y="2698573"/>
            <a:ext cx="2438400" cy="445132"/>
          </a:xfrm>
          <a:prstGeom prst="wedgeRoundRectCallout">
            <a:avLst>
              <a:gd name="adj1" fmla="val -11868"/>
              <a:gd name="adj2" fmla="val -179022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modes of the software</a:t>
            </a:r>
          </a:p>
        </p:txBody>
      </p:sp>
    </p:spTree>
    <p:extLst>
      <p:ext uri="{BB962C8B-B14F-4D97-AF65-F5344CB8AC3E}">
        <p14:creationId xmlns:p14="http://schemas.microsoft.com/office/powerpoint/2010/main" val="353762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104" y="2572656"/>
            <a:ext cx="8153399" cy="8382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Data Preparation with RapidMiner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62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400" dirty="0"/>
              <a:t>For data preparation, we mainly use the </a:t>
            </a:r>
            <a:r>
              <a:rPr lang="en-GB" sz="2400" b="1" dirty="0"/>
              <a:t>Turbo Prep</a:t>
            </a:r>
            <a:r>
              <a:rPr lang="en-GB" sz="2400" dirty="0"/>
              <a:t> mode </a:t>
            </a:r>
          </a:p>
          <a:p>
            <a:pPr marL="0" lvl="1" indent="0">
              <a:buNone/>
            </a:pPr>
            <a:endParaRPr lang="en-GB" sz="600" dirty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r>
              <a:rPr lang="en-GB" sz="2400" dirty="0"/>
              <a:t>and </a:t>
            </a:r>
            <a:r>
              <a:rPr lang="en-GB" sz="2400" b="1" dirty="0"/>
              <a:t>Statistics &amp; Visualisations </a:t>
            </a:r>
            <a:r>
              <a:rPr lang="en-GB" sz="2400" dirty="0"/>
              <a:t>functions under the </a:t>
            </a:r>
            <a:r>
              <a:rPr lang="en-GB" sz="2400" b="1" dirty="0"/>
              <a:t>Results</a:t>
            </a:r>
            <a:r>
              <a:rPr lang="en-GB" sz="2400" dirty="0"/>
              <a:t>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B5C6-0BCB-48A8-AF69-6A8F950C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047" y="2514600"/>
            <a:ext cx="4709905" cy="103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56CB3-6A54-4792-A979-300C4050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14" y="4196356"/>
            <a:ext cx="6341371" cy="2191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49F2E2-C170-4249-845C-AACF733F9FB9}"/>
              </a:ext>
            </a:extLst>
          </p:cNvPr>
          <p:cNvSpPr/>
          <p:nvPr/>
        </p:nvSpPr>
        <p:spPr>
          <a:xfrm>
            <a:off x="4267200" y="2644007"/>
            <a:ext cx="914400" cy="4039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82968-6446-4642-AAB8-DE20A4642BAB}"/>
              </a:ext>
            </a:extLst>
          </p:cNvPr>
          <p:cNvSpPr/>
          <p:nvPr/>
        </p:nvSpPr>
        <p:spPr>
          <a:xfrm>
            <a:off x="1302647" y="5288202"/>
            <a:ext cx="678553" cy="102314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5D714-041D-441B-9B91-6AF0F7DA8E52}"/>
              </a:ext>
            </a:extLst>
          </p:cNvPr>
          <p:cNvSpPr/>
          <p:nvPr/>
        </p:nvSpPr>
        <p:spPr>
          <a:xfrm>
            <a:off x="5562600" y="4343401"/>
            <a:ext cx="6858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61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4A835-6BB3-462B-8F69-20A766B4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45" y="1905000"/>
            <a:ext cx="3656371" cy="4490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17</a:t>
            </a:fld>
            <a:endParaRPr lang="en-US" sz="14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7087427" y="3941515"/>
            <a:ext cx="1675573" cy="743582"/>
          </a:xfrm>
          <a:prstGeom prst="wedgeRoundRectCallout">
            <a:avLst>
              <a:gd name="adj1" fmla="val -100532"/>
              <a:gd name="adj2" fmla="val -5816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Double click on any dataset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7F1D0-0613-4BD8-90DD-8259CF5A4EFF}"/>
              </a:ext>
            </a:extLst>
          </p:cNvPr>
          <p:cNvSpPr/>
          <p:nvPr/>
        </p:nvSpPr>
        <p:spPr>
          <a:xfrm>
            <a:off x="228600" y="1981200"/>
            <a:ext cx="46383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Repository panel, there are some default datasets available to use.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Double-click on any targeted dataset, the new windows will pop up under </a:t>
            </a:r>
            <a:r>
              <a:rPr lang="en-US" b="1" dirty="0">
                <a:solidFill>
                  <a:srgbClr val="0058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r>
              <a:rPr lang="en-US" altLang="zh-CN" b="1" dirty="0">
                <a:solidFill>
                  <a:srgbClr val="0058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can see Descriptive Statistic when clicking on the </a:t>
            </a:r>
            <a:r>
              <a:rPr lang="en-US" b="1" dirty="0">
                <a:solidFill>
                  <a:srgbClr val="0058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button to the left side of the window.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9" y="2028493"/>
            <a:ext cx="8832853" cy="4448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18</a:t>
            </a:fld>
            <a:endParaRPr lang="en-US" sz="14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9BF34D-840C-46D8-90F6-F1C9AD21C6DC}"/>
              </a:ext>
            </a:extLst>
          </p:cNvPr>
          <p:cNvSpPr/>
          <p:nvPr/>
        </p:nvSpPr>
        <p:spPr>
          <a:xfrm>
            <a:off x="5562600" y="5572286"/>
            <a:ext cx="1371600" cy="417854"/>
          </a:xfrm>
          <a:prstGeom prst="wedgeRoundRectCallout">
            <a:avLst>
              <a:gd name="adj1" fmla="val -75437"/>
              <a:gd name="adj2" fmla="val -83488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2971800" y="5363359"/>
            <a:ext cx="1371600" cy="417854"/>
          </a:xfrm>
          <a:prstGeom prst="wedgeRoundRectCallout">
            <a:avLst>
              <a:gd name="adj1" fmla="val -221909"/>
              <a:gd name="adj2" fmla="val -54844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Statistics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2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6" y="1981200"/>
            <a:ext cx="8839200" cy="39836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19</a:t>
            </a:fld>
            <a:endParaRPr lang="en-US" sz="14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9BF34D-840C-46D8-90F6-F1C9AD21C6DC}"/>
              </a:ext>
            </a:extLst>
          </p:cNvPr>
          <p:cNvSpPr/>
          <p:nvPr/>
        </p:nvSpPr>
        <p:spPr>
          <a:xfrm>
            <a:off x="4471458" y="6075021"/>
            <a:ext cx="1371600" cy="417854"/>
          </a:xfrm>
          <a:prstGeom prst="wedgeRoundRectCallout">
            <a:avLst>
              <a:gd name="adj1" fmla="val -96377"/>
              <a:gd name="adj2" fmla="val -82992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Missing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13DCDD3-F726-4109-8ACA-8E47072747D4}"/>
              </a:ext>
            </a:extLst>
          </p:cNvPr>
          <p:cNvSpPr/>
          <p:nvPr/>
        </p:nvSpPr>
        <p:spPr>
          <a:xfrm>
            <a:off x="1524000" y="6073764"/>
            <a:ext cx="1025562" cy="417854"/>
          </a:xfrm>
          <a:prstGeom prst="wedgeRoundRectCallout">
            <a:avLst>
              <a:gd name="adj1" fmla="val 92617"/>
              <a:gd name="adj2" fmla="val -82764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Type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97D70A-AFA4-49DA-BED0-F975CCA5283B}"/>
              </a:ext>
            </a:extLst>
          </p:cNvPr>
          <p:cNvSpPr/>
          <p:nvPr/>
        </p:nvSpPr>
        <p:spPr>
          <a:xfrm>
            <a:off x="4038600" y="2743200"/>
            <a:ext cx="3048000" cy="533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54BB461-14CA-4489-BDF1-A937DAE355DD}"/>
              </a:ext>
            </a:extLst>
          </p:cNvPr>
          <p:cNvSpPr/>
          <p:nvPr/>
        </p:nvSpPr>
        <p:spPr>
          <a:xfrm>
            <a:off x="6482173" y="6073764"/>
            <a:ext cx="1371600" cy="417854"/>
          </a:xfrm>
          <a:prstGeom prst="wedgeRoundRectCallout">
            <a:avLst>
              <a:gd name="adj1" fmla="val -79743"/>
              <a:gd name="adj2" fmla="val -713344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Statistics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9D3C55-D903-4295-9F47-0AA673D33C2A}"/>
              </a:ext>
            </a:extLst>
          </p:cNvPr>
          <p:cNvSpPr txBox="1">
            <a:spLocks/>
          </p:cNvSpPr>
          <p:nvPr/>
        </p:nvSpPr>
        <p:spPr>
          <a:xfrm>
            <a:off x="680484" y="3696085"/>
            <a:ext cx="8387315" cy="800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CN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Data preparation </a:t>
            </a:r>
            <a:r>
              <a:rPr lang="en-AU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is one </a:t>
            </a:r>
            <a:r>
              <a:rPr lang="en-US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of the main points at which human creativity, common sense, and business knowledge come into play.</a:t>
            </a:r>
          </a:p>
        </p:txBody>
      </p:sp>
    </p:spTree>
    <p:extLst>
      <p:ext uri="{BB962C8B-B14F-4D97-AF65-F5344CB8AC3E}">
        <p14:creationId xmlns:p14="http://schemas.microsoft.com/office/powerpoint/2010/main" val="266698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2" y="1720845"/>
            <a:ext cx="8891918" cy="44965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20</a:t>
            </a:fld>
            <a:endParaRPr lang="en-US" sz="14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54BB461-14CA-4489-BDF1-A937DAE355DD}"/>
              </a:ext>
            </a:extLst>
          </p:cNvPr>
          <p:cNvSpPr/>
          <p:nvPr/>
        </p:nvSpPr>
        <p:spPr>
          <a:xfrm>
            <a:off x="5181600" y="6096000"/>
            <a:ext cx="3271427" cy="670884"/>
          </a:xfrm>
          <a:prstGeom prst="wedgeRoundRectCallout">
            <a:avLst>
              <a:gd name="adj1" fmla="val -44092"/>
              <a:gd name="adj2" fmla="val -332930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Clicking on any row to show frequency 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0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21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981200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7B5A7-41DB-496F-B64B-B892BB4A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40" y="2381310"/>
            <a:ext cx="3529302" cy="397667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55210-5906-4C34-98D5-249EC69622A1}"/>
              </a:ext>
            </a:extLst>
          </p:cNvPr>
          <p:cNvSpPr/>
          <p:nvPr/>
        </p:nvSpPr>
        <p:spPr>
          <a:xfrm>
            <a:off x="6719586" y="5181600"/>
            <a:ext cx="2208104" cy="479917"/>
          </a:xfrm>
          <a:prstGeom prst="wedgeRoundRectCallout">
            <a:avLst>
              <a:gd name="adj1" fmla="val -66373"/>
              <a:gd name="adj2" fmla="val -304004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Use the Deals dataset</a:t>
            </a:r>
          </a:p>
        </p:txBody>
      </p:sp>
      <p:pic>
        <p:nvPicPr>
          <p:cNvPr id="1026" name="Picture 2" descr="How Men and Women Manage Money Differently - Directions Credit Union">
            <a:extLst>
              <a:ext uri="{FF2B5EF4-FFF2-40B4-BE49-F238E27FC236}">
                <a16:creationId xmlns:a16="http://schemas.microsoft.com/office/drawing/2014/main" id="{35EA4A09-A298-44D8-B05B-60460D22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6" y="2749058"/>
            <a:ext cx="3754535" cy="21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4CF46-1336-4EE1-AFD5-A0DFC863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2514600"/>
            <a:ext cx="8309112" cy="32421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22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981200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55210-5906-4C34-98D5-249EC69622A1}"/>
              </a:ext>
            </a:extLst>
          </p:cNvPr>
          <p:cNvSpPr/>
          <p:nvPr/>
        </p:nvSpPr>
        <p:spPr>
          <a:xfrm>
            <a:off x="838201" y="6152500"/>
            <a:ext cx="2743200" cy="476900"/>
          </a:xfrm>
          <a:prstGeom prst="wedgeRoundRectCallout">
            <a:avLst>
              <a:gd name="adj1" fmla="val -22982"/>
              <a:gd name="adj2" fmla="val -339908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Choose the Gender statistics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9B5DDDF-37CC-47E8-AEB5-0CD63B03A122}"/>
              </a:ext>
            </a:extLst>
          </p:cNvPr>
          <p:cNvSpPr/>
          <p:nvPr/>
        </p:nvSpPr>
        <p:spPr>
          <a:xfrm>
            <a:off x="4572000" y="6198536"/>
            <a:ext cx="3124200" cy="583263"/>
          </a:xfrm>
          <a:prstGeom prst="wedgeRoundRectCallout">
            <a:avLst>
              <a:gd name="adj1" fmla="val -36025"/>
              <a:gd name="adj2" fmla="val -225485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After you see a small histogram, click on the </a:t>
            </a:r>
            <a:r>
              <a:rPr lang="en-US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Open visualizations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E4D468-9068-44EF-BD09-E76CBF5013EA}"/>
              </a:ext>
            </a:extLst>
          </p:cNvPr>
          <p:cNvSpPr/>
          <p:nvPr/>
        </p:nvSpPr>
        <p:spPr>
          <a:xfrm>
            <a:off x="4038600" y="4876800"/>
            <a:ext cx="1447800" cy="304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23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905000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2267CC-A4D3-4BF9-A113-404F30BB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23828"/>
            <a:ext cx="7620000" cy="405812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9B5DDDF-37CC-47E8-AEB5-0CD63B03A122}"/>
              </a:ext>
            </a:extLst>
          </p:cNvPr>
          <p:cNvSpPr/>
          <p:nvPr/>
        </p:nvSpPr>
        <p:spPr>
          <a:xfrm>
            <a:off x="5561746" y="2104728"/>
            <a:ext cx="3356112" cy="838200"/>
          </a:xfrm>
          <a:prstGeom prst="wedgeRoundRectCallout">
            <a:avLst>
              <a:gd name="adj1" fmla="val -61576"/>
              <a:gd name="adj2" fmla="val 156709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You will see an operational diagram plotting the Deal dataset distributed by the Gender attribute.</a:t>
            </a:r>
          </a:p>
        </p:txBody>
      </p:sp>
      <p:pic>
        <p:nvPicPr>
          <p:cNvPr id="2050" name="Picture 2" descr="business, businessman, man, money, spending, throwing, wasting icon">
            <a:extLst>
              <a:ext uri="{FF2B5EF4-FFF2-40B4-BE49-F238E27FC236}">
                <a16:creationId xmlns:a16="http://schemas.microsoft.com/office/drawing/2014/main" id="{79D4A1E5-F5E8-4BD5-8994-86B296A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1354187" cy="14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24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905000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40B4D-8F86-4100-8A10-4AF59738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43651"/>
            <a:ext cx="3674158" cy="421847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9B5DDDF-37CC-47E8-AEB5-0CD63B03A122}"/>
              </a:ext>
            </a:extLst>
          </p:cNvPr>
          <p:cNvSpPr/>
          <p:nvPr/>
        </p:nvSpPr>
        <p:spPr>
          <a:xfrm>
            <a:off x="4649907" y="4267200"/>
            <a:ext cx="3356112" cy="838200"/>
          </a:xfrm>
          <a:prstGeom prst="wedgeRoundRectCallout">
            <a:avLst>
              <a:gd name="adj1" fmla="val -115483"/>
              <a:gd name="adj2" fmla="val 147326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Now, let’s see, amongst the male and female individuals, who are the Future Customers.</a:t>
            </a:r>
          </a:p>
        </p:txBody>
      </p:sp>
    </p:spTree>
    <p:extLst>
      <p:ext uri="{BB962C8B-B14F-4D97-AF65-F5344CB8AC3E}">
        <p14:creationId xmlns:p14="http://schemas.microsoft.com/office/powerpoint/2010/main" val="548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8CA4A-BE1C-4CBE-A0C5-E1DE58D8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19858"/>
            <a:ext cx="7162800" cy="4371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25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840015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9B5DDDF-37CC-47E8-AEB5-0CD63B03A122}"/>
              </a:ext>
            </a:extLst>
          </p:cNvPr>
          <p:cNvSpPr/>
          <p:nvPr/>
        </p:nvSpPr>
        <p:spPr>
          <a:xfrm>
            <a:off x="3723968" y="2827818"/>
            <a:ext cx="3048000" cy="838200"/>
          </a:xfrm>
          <a:prstGeom prst="wedgeRoundRectCallout">
            <a:avLst>
              <a:gd name="adj1" fmla="val -81341"/>
              <a:gd name="adj2" fmla="val 156709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Not only have the Males made more deals, they tend to be the Future Customers!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760DC-D448-4223-8B29-193158174E87}"/>
              </a:ext>
            </a:extLst>
          </p:cNvPr>
          <p:cNvSpPr/>
          <p:nvPr/>
        </p:nvSpPr>
        <p:spPr>
          <a:xfrm>
            <a:off x="2743200" y="6158948"/>
            <a:ext cx="914400" cy="304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F2CBF-5C74-4124-9AF4-BA20C986592C}"/>
              </a:ext>
            </a:extLst>
          </p:cNvPr>
          <p:cNvSpPr/>
          <p:nvPr/>
        </p:nvSpPr>
        <p:spPr>
          <a:xfrm>
            <a:off x="3886200" y="6463748"/>
            <a:ext cx="2057400" cy="304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765D7-6564-43F8-B471-8A437000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3" y="2293668"/>
            <a:ext cx="7543800" cy="4235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26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Descriptive Statistics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8011-C0C7-479D-B989-E168685E2642}"/>
              </a:ext>
            </a:extLst>
          </p:cNvPr>
          <p:cNvSpPr/>
          <p:nvPr/>
        </p:nvSpPr>
        <p:spPr>
          <a:xfrm>
            <a:off x="228600" y="1840015"/>
            <a:ext cx="463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Who spent more money?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F2CBF-5C74-4124-9AF4-BA20C986592C}"/>
              </a:ext>
            </a:extLst>
          </p:cNvPr>
          <p:cNvSpPr/>
          <p:nvPr/>
        </p:nvSpPr>
        <p:spPr>
          <a:xfrm>
            <a:off x="3551904" y="6311348"/>
            <a:ext cx="1142998" cy="304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79DBC-A76C-4FC5-ACD0-DBAA9B920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02" y="1840015"/>
            <a:ext cx="1599601" cy="305874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9B5DDDF-37CC-47E8-AEB5-0CD63B03A122}"/>
              </a:ext>
            </a:extLst>
          </p:cNvPr>
          <p:cNvSpPr/>
          <p:nvPr/>
        </p:nvSpPr>
        <p:spPr>
          <a:xfrm>
            <a:off x="3429000" y="2531189"/>
            <a:ext cx="3500284" cy="838200"/>
          </a:xfrm>
          <a:prstGeom prst="wedgeRoundRectCallout">
            <a:avLst>
              <a:gd name="adj1" fmla="val 57985"/>
              <a:gd name="adj2" fmla="val 15947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Similar operation, using this setup, we can see younger individuals tend to be the Future Customers.</a:t>
            </a:r>
          </a:p>
        </p:txBody>
      </p:sp>
      <p:pic>
        <p:nvPicPr>
          <p:cNvPr id="3074" name="Picture 2" descr="Five Great Ways To Teach Your Kids How To Manage Money">
            <a:extLst>
              <a:ext uri="{FF2B5EF4-FFF2-40B4-BE49-F238E27FC236}">
                <a16:creationId xmlns:a16="http://schemas.microsoft.com/office/drawing/2014/main" id="{C70487F7-69B4-4858-ACBE-543DB045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8" y="2416889"/>
            <a:ext cx="141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27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Turbo Prep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088F5-25B2-4496-A19D-0DAFF6B2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1374"/>
            <a:ext cx="3162038" cy="482210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148E525-1291-480A-8025-9BF8A73882FE}"/>
              </a:ext>
            </a:extLst>
          </p:cNvPr>
          <p:cNvSpPr/>
          <p:nvPr/>
        </p:nvSpPr>
        <p:spPr>
          <a:xfrm>
            <a:off x="3962400" y="3276600"/>
            <a:ext cx="3500284" cy="838200"/>
          </a:xfrm>
          <a:prstGeom prst="wedgeRoundRectCallout">
            <a:avLst>
              <a:gd name="adj1" fmla="val -115891"/>
              <a:gd name="adj2" fmla="val 259935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The second method for data preparation in RapidMiner is through Turbo Prep</a:t>
            </a:r>
          </a:p>
        </p:txBody>
      </p:sp>
    </p:spTree>
    <p:extLst>
      <p:ext uri="{BB962C8B-B14F-4D97-AF65-F5344CB8AC3E}">
        <p14:creationId xmlns:p14="http://schemas.microsoft.com/office/powerpoint/2010/main" val="22213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670368-1AD1-48B6-946D-FBC3980FF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4" y="2438400"/>
            <a:ext cx="8690111" cy="41540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28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Turbo Prep </a:t>
            </a:r>
            <a:endParaRPr lang="en-US" sz="36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148E525-1291-480A-8025-9BF8A73882FE}"/>
              </a:ext>
            </a:extLst>
          </p:cNvPr>
          <p:cNvSpPr/>
          <p:nvPr/>
        </p:nvSpPr>
        <p:spPr>
          <a:xfrm>
            <a:off x="990600" y="1759793"/>
            <a:ext cx="7467600" cy="532265"/>
          </a:xfrm>
          <a:prstGeom prst="wedgeRoundRectCallout">
            <a:avLst>
              <a:gd name="adj1" fmla="val -37314"/>
              <a:gd name="adj2" fmla="val 259935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We can do Transform, Cleanse, Generate, Pivot and Merge operations on any dataset.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C7883B-A598-483B-9CAC-4908D446B388}"/>
              </a:ext>
            </a:extLst>
          </p:cNvPr>
          <p:cNvSpPr/>
          <p:nvPr/>
        </p:nvSpPr>
        <p:spPr>
          <a:xfrm>
            <a:off x="192530" y="3428038"/>
            <a:ext cx="3236469" cy="304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08FB6-AC95-48E7-ABCF-7AFDA36A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32" y="1752600"/>
            <a:ext cx="7391400" cy="4826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29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Turbo Prep 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C7883B-A598-483B-9CAC-4908D446B388}"/>
              </a:ext>
            </a:extLst>
          </p:cNvPr>
          <p:cNvSpPr/>
          <p:nvPr/>
        </p:nvSpPr>
        <p:spPr>
          <a:xfrm>
            <a:off x="774291" y="2093278"/>
            <a:ext cx="1509252" cy="304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461-DB98-415D-946A-3D917FCCB1E6}"/>
              </a:ext>
            </a:extLst>
          </p:cNvPr>
          <p:cNvSpPr/>
          <p:nvPr/>
        </p:nvSpPr>
        <p:spPr>
          <a:xfrm>
            <a:off x="1233948" y="3028119"/>
            <a:ext cx="1509252" cy="27687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CAEEBCA-B8D4-4121-B58C-F8369185506F}"/>
              </a:ext>
            </a:extLst>
          </p:cNvPr>
          <p:cNvSpPr/>
          <p:nvPr/>
        </p:nvSpPr>
        <p:spPr>
          <a:xfrm>
            <a:off x="228600" y="5904938"/>
            <a:ext cx="1919749" cy="836704"/>
          </a:xfrm>
          <a:prstGeom prst="wedgeRoundRectCallout">
            <a:avLst>
              <a:gd name="adj1" fmla="val 35925"/>
              <a:gd name="adj2" fmla="val -64398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We can do these operations under the Transform function.</a:t>
            </a:r>
          </a:p>
        </p:txBody>
      </p:sp>
    </p:spTree>
    <p:extLst>
      <p:ext uri="{BB962C8B-B14F-4D97-AF65-F5344CB8AC3E}">
        <p14:creationId xmlns:p14="http://schemas.microsoft.com/office/powerpoint/2010/main" val="6508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690112" cy="464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Data preparation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a data preparation phase proceeds along with data understanding, in which the data is manipulated and converted into forms that yield better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Converting data to tabular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Removing, replacing or inferring missing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Converting data to different types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937260" lvl="1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79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4F295-3136-4508-B3E1-8193F23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53" y="1662265"/>
            <a:ext cx="7086047" cy="5039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30</a:t>
            </a:fld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dirty="0"/>
              <a:t>Data Preparation </a:t>
            </a:r>
            <a:r>
              <a:rPr lang="en-US" sz="2800" dirty="0"/>
              <a:t>– Turbo Prep 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C7883B-A598-483B-9CAC-4908D446B388}"/>
              </a:ext>
            </a:extLst>
          </p:cNvPr>
          <p:cNvSpPr/>
          <p:nvPr/>
        </p:nvSpPr>
        <p:spPr>
          <a:xfrm>
            <a:off x="1676400" y="2040392"/>
            <a:ext cx="1509252" cy="304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461-DB98-415D-946A-3D917FCCB1E6}"/>
              </a:ext>
            </a:extLst>
          </p:cNvPr>
          <p:cNvSpPr/>
          <p:nvPr/>
        </p:nvSpPr>
        <p:spPr>
          <a:xfrm>
            <a:off x="2146444" y="2980052"/>
            <a:ext cx="1509252" cy="27687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CAEEBCA-B8D4-4121-B58C-F8369185506F}"/>
              </a:ext>
            </a:extLst>
          </p:cNvPr>
          <p:cNvSpPr/>
          <p:nvPr/>
        </p:nvSpPr>
        <p:spPr>
          <a:xfrm>
            <a:off x="68149" y="2428418"/>
            <a:ext cx="1919749" cy="1066800"/>
          </a:xfrm>
          <a:prstGeom prst="wedgeRoundRectCallout">
            <a:avLst>
              <a:gd name="adj1" fmla="val 57948"/>
              <a:gd name="adj2" fmla="val 89519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Under the Cleanse function, we have more operations to handle our datasets. </a:t>
            </a:r>
          </a:p>
        </p:txBody>
      </p:sp>
    </p:spTree>
    <p:extLst>
      <p:ext uri="{BB962C8B-B14F-4D97-AF65-F5344CB8AC3E}">
        <p14:creationId xmlns:p14="http://schemas.microsoft.com/office/powerpoint/2010/main" val="17542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A104D-C891-427D-BC16-768F1064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3F4F3-FBE0-445A-B3D8-4A77F027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Notes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82DCD-0818-4E90-9FB2-BAA00F29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proper data preparation is very important for the results of business analytics.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This week, we mainly focus on the introduction of RapidMiner, and how to use it for descriptive data plotting and organising.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 this week’s collaborative session, we will show more details of how to use RapidMiner and Orange. Feel free to join us.</a:t>
            </a:r>
          </a:p>
        </p:txBody>
      </p:sp>
    </p:spTree>
    <p:extLst>
      <p:ext uri="{BB962C8B-B14F-4D97-AF65-F5344CB8AC3E}">
        <p14:creationId xmlns:p14="http://schemas.microsoft.com/office/powerpoint/2010/main" val="53430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RapidMiner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613961-3814-434D-B503-7953C4D05F19}"/>
              </a:ext>
            </a:extLst>
          </p:cNvPr>
          <p:cNvSpPr txBox="1">
            <a:spLocks/>
          </p:cNvSpPr>
          <p:nvPr/>
        </p:nvSpPr>
        <p:spPr>
          <a:xfrm>
            <a:off x="680484" y="3696085"/>
            <a:ext cx="8387315" cy="5711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A data science platform that unites data prep, analytics and deployment</a:t>
            </a:r>
          </a:p>
        </p:txBody>
      </p:sp>
    </p:spTree>
    <p:extLst>
      <p:ext uri="{BB962C8B-B14F-4D97-AF65-F5344CB8AC3E}">
        <p14:creationId xmlns:p14="http://schemas.microsoft.com/office/powerpoint/2010/main" val="40960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Introduction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690112" cy="4648200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RapidMiner is open source software for educational purposes and is cost-free. A free license and a free software.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Open source software refers to the software providing source code that anyone can inspect, modify and enhance.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Using open source software is a great way to save cost and get the job done.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937260" lvl="1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1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FEE5F-8741-46BB-B21D-26D0017B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64"/>
          <a:stretch/>
        </p:blipFill>
        <p:spPr>
          <a:xfrm>
            <a:off x="1923622" y="2562904"/>
            <a:ext cx="6929951" cy="3903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325AFD-D024-4E0E-95BD-D27B7764A806}"/>
              </a:ext>
            </a:extLst>
          </p:cNvPr>
          <p:cNvSpPr/>
          <p:nvPr/>
        </p:nvSpPr>
        <p:spPr>
          <a:xfrm>
            <a:off x="3810000" y="5895811"/>
            <a:ext cx="2971800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259373-1F08-416B-8284-F886D55F5B9E}"/>
              </a:ext>
            </a:extLst>
          </p:cNvPr>
          <p:cNvSpPr/>
          <p:nvPr/>
        </p:nvSpPr>
        <p:spPr>
          <a:xfrm>
            <a:off x="7139073" y="5514811"/>
            <a:ext cx="1752600" cy="762000"/>
          </a:xfrm>
          <a:prstGeom prst="wedgeRoundRectCallout">
            <a:avLst>
              <a:gd name="adj1" fmla="val -70325"/>
              <a:gd name="adj2" fmla="val 10928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your system type here.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DEF4D-0E03-49AC-A0A5-3F8C8FAA242E}"/>
              </a:ext>
            </a:extLst>
          </p:cNvPr>
          <p:cNvSpPr/>
          <p:nvPr/>
        </p:nvSpPr>
        <p:spPr>
          <a:xfrm>
            <a:off x="213852" y="1710198"/>
            <a:ext cx="869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On your PC or laptop, go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type “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About your PC”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then select it. The following page will open and you will find the type of your system.</a:t>
            </a:r>
          </a:p>
        </p:txBody>
      </p:sp>
    </p:spTree>
    <p:extLst>
      <p:ext uri="{BB962C8B-B14F-4D97-AF65-F5344CB8AC3E}">
        <p14:creationId xmlns:p14="http://schemas.microsoft.com/office/powerpoint/2010/main" val="336370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D78177-1C63-4CCB-81F5-D9830C0C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68" y="3255100"/>
            <a:ext cx="6705600" cy="2870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7</a:t>
            </a:fld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25AFD-D024-4E0E-95BD-D27B7764A806}"/>
              </a:ext>
            </a:extLst>
          </p:cNvPr>
          <p:cNvSpPr/>
          <p:nvPr/>
        </p:nvSpPr>
        <p:spPr>
          <a:xfrm>
            <a:off x="3914468" y="5072100"/>
            <a:ext cx="1101588" cy="914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259373-1F08-416B-8284-F886D55F5B9E}"/>
              </a:ext>
            </a:extLst>
          </p:cNvPr>
          <p:cNvSpPr/>
          <p:nvPr/>
        </p:nvSpPr>
        <p:spPr>
          <a:xfrm>
            <a:off x="6463856" y="4005300"/>
            <a:ext cx="1752600" cy="762000"/>
          </a:xfrm>
          <a:prstGeom prst="wedgeRoundRectCallout">
            <a:avLst>
              <a:gd name="adj1" fmla="val -130791"/>
              <a:gd name="adj2" fmla="val 97339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one that fits your system.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21226" y="1692461"/>
            <a:ext cx="869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Step 2: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Go to the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RapidMiner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website: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</a:rPr>
              <a:t>https://my.rapidminer.com/nexus/account/index.html#downloads </a:t>
            </a: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Then select the one option and download the software package.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2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C32A4-2A80-40BE-8CAC-36815693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5" y="2264651"/>
            <a:ext cx="3553559" cy="1497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8</a:t>
            </a:fld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25AFD-D024-4E0E-95BD-D27B7764A806}"/>
              </a:ext>
            </a:extLst>
          </p:cNvPr>
          <p:cNvSpPr/>
          <p:nvPr/>
        </p:nvSpPr>
        <p:spPr>
          <a:xfrm>
            <a:off x="2212293" y="3375184"/>
            <a:ext cx="762000" cy="3867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172051" y="1700686"/>
            <a:ext cx="86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Step 3.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Install the software as package indicates.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52CD5-1FBA-46A2-AF18-16858C2C7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78" y="2899793"/>
            <a:ext cx="2971800" cy="23067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ABF2F4-1022-47CA-A58B-F50E2826B722}"/>
              </a:ext>
            </a:extLst>
          </p:cNvPr>
          <p:cNvSpPr/>
          <p:nvPr/>
        </p:nvSpPr>
        <p:spPr>
          <a:xfrm>
            <a:off x="5029200" y="4857755"/>
            <a:ext cx="762000" cy="3867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F5F7CC-4EAE-4004-9F45-A06479A37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287" y="3948513"/>
            <a:ext cx="2883069" cy="2226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B7A582-1416-4A66-9DEE-B1567D4E6DC7}"/>
              </a:ext>
            </a:extLst>
          </p:cNvPr>
          <p:cNvSpPr/>
          <p:nvPr/>
        </p:nvSpPr>
        <p:spPr>
          <a:xfrm>
            <a:off x="7772400" y="5819915"/>
            <a:ext cx="762000" cy="3867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B6D0209-A698-47A4-B83F-84893C6EA54A}"/>
              </a:ext>
            </a:extLst>
          </p:cNvPr>
          <p:cNvSpPr/>
          <p:nvPr/>
        </p:nvSpPr>
        <p:spPr>
          <a:xfrm>
            <a:off x="1141404" y="4277479"/>
            <a:ext cx="1070889" cy="470452"/>
          </a:xfrm>
          <a:prstGeom prst="wedgeRoundRectCallout">
            <a:avLst>
              <a:gd name="adj1" fmla="val 75790"/>
              <a:gd name="adj2" fmla="val -157636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0561D85-5D9F-474D-84D1-8EA16E412DCD}"/>
              </a:ext>
            </a:extLst>
          </p:cNvPr>
          <p:cNvSpPr/>
          <p:nvPr/>
        </p:nvSpPr>
        <p:spPr>
          <a:xfrm>
            <a:off x="3985350" y="5778085"/>
            <a:ext cx="1070889" cy="470452"/>
          </a:xfrm>
          <a:prstGeom prst="wedgeRoundRectCallout">
            <a:avLst>
              <a:gd name="adj1" fmla="val 75790"/>
              <a:gd name="adj2" fmla="val -157636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D1B0301-4B77-4E34-8DCF-42616DBC0260}"/>
              </a:ext>
            </a:extLst>
          </p:cNvPr>
          <p:cNvSpPr/>
          <p:nvPr/>
        </p:nvSpPr>
        <p:spPr>
          <a:xfrm>
            <a:off x="6553200" y="6311348"/>
            <a:ext cx="1070889" cy="470452"/>
          </a:xfrm>
          <a:prstGeom prst="wedgeRoundRectCallout">
            <a:avLst>
              <a:gd name="adj1" fmla="val 63854"/>
              <a:gd name="adj2" fmla="val -78218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76636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7D59"/>
                </a:solidFill>
              </a:rPr>
              <a:t>RapidMiner</a:t>
            </a:r>
            <a:r>
              <a:rPr lang="en-US" sz="3600" dirty="0">
                <a:solidFill>
                  <a:srgbClr val="477D59"/>
                </a:solidFill>
              </a:rPr>
              <a:t> </a:t>
            </a:r>
            <a:r>
              <a:rPr lang="en-US" sz="2800" dirty="0">
                <a:solidFill>
                  <a:srgbClr val="477D59"/>
                </a:solidFill>
              </a:rPr>
              <a:t>- Installation</a:t>
            </a:r>
            <a:endParaRPr lang="en-US" sz="3600" dirty="0">
              <a:solidFill>
                <a:srgbClr val="477D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9</a:t>
            </a:fld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93503-7FBB-451A-9567-C8BCD6E4C982}"/>
              </a:ext>
            </a:extLst>
          </p:cNvPr>
          <p:cNvSpPr/>
          <p:nvPr/>
        </p:nvSpPr>
        <p:spPr>
          <a:xfrm>
            <a:off x="217914" y="1676400"/>
            <a:ext cx="869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Step 4.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Register an Educational Licence in this link: </a:t>
            </a: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https://my.rapidminer.com/nexus/account/index.html#signup?returnUrl=https%3A%2F%2Fmy.rapidminer.com%2Fnexus%2Faccount%2Findex.html%23home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E5F9E-E885-47D9-87BC-D77E676A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278" y="2662678"/>
            <a:ext cx="2976756" cy="410587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72C3C73-C54E-4EC5-ACB1-7D0B32E78548}"/>
              </a:ext>
            </a:extLst>
          </p:cNvPr>
          <p:cNvSpPr/>
          <p:nvPr/>
        </p:nvSpPr>
        <p:spPr>
          <a:xfrm>
            <a:off x="381000" y="3200400"/>
            <a:ext cx="2366289" cy="860381"/>
          </a:xfrm>
          <a:prstGeom prst="wedgeRoundRectCallout">
            <a:avLst>
              <a:gd name="adj1" fmla="val 67480"/>
              <a:gd name="adj2" fmla="val -43358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Licence will give you free access to the software.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EFF673-FC6F-4C4F-8E01-E4A667795645}"/>
              </a:ext>
            </a:extLst>
          </p:cNvPr>
          <p:cNvSpPr/>
          <p:nvPr/>
        </p:nvSpPr>
        <p:spPr>
          <a:xfrm>
            <a:off x="6400023" y="3630590"/>
            <a:ext cx="2366289" cy="923330"/>
          </a:xfrm>
          <a:prstGeom prst="wedgeRoundRectCallout">
            <a:avLst>
              <a:gd name="adj1" fmla="val -96233"/>
              <a:gd name="adj2" fmla="val 67959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your ADFA email to register for this educational licence</a:t>
            </a:r>
          </a:p>
        </p:txBody>
      </p:sp>
    </p:spTree>
    <p:extLst>
      <p:ext uri="{BB962C8B-B14F-4D97-AF65-F5344CB8AC3E}">
        <p14:creationId xmlns:p14="http://schemas.microsoft.com/office/powerpoint/2010/main" val="2370603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1063</Words>
  <Application>Microsoft Office PowerPoint</Application>
  <PresentationFormat>On-screen Show (4:3)</PresentationFormat>
  <Paragraphs>167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Impact</vt:lpstr>
      <vt:lpstr>Tahoma</vt:lpstr>
      <vt:lpstr>Times New Roman</vt:lpstr>
      <vt:lpstr>NewsPrint</vt:lpstr>
      <vt:lpstr>PowerPoint Presentation</vt:lpstr>
      <vt:lpstr>Introduction</vt:lpstr>
      <vt:lpstr>Introduction</vt:lpstr>
      <vt:lpstr>RapidMiner</vt:lpstr>
      <vt:lpstr>RapidMiner - Introduction</vt:lpstr>
      <vt:lpstr>RapidMiner - Installation</vt:lpstr>
      <vt:lpstr>RapidMiner - Installation</vt:lpstr>
      <vt:lpstr>RapidMiner - Installation</vt:lpstr>
      <vt:lpstr>RapidMiner - Installation</vt:lpstr>
      <vt:lpstr>RapidMiner - Installation</vt:lpstr>
      <vt:lpstr>RapidMiner - Installation</vt:lpstr>
      <vt:lpstr>RapidMiner - Installation</vt:lpstr>
      <vt:lpstr>RapidMiner - Installation</vt:lpstr>
      <vt:lpstr>RapidMiner - Interface</vt:lpstr>
      <vt:lpstr>Data Preparation with RapidMiner </vt:lpstr>
      <vt:lpstr>Data Preparation</vt:lpstr>
      <vt:lpstr>Data Preparation – Descriptive Statistics </vt:lpstr>
      <vt:lpstr>Data Preparation – Descriptive Statistics</vt:lpstr>
      <vt:lpstr>Data Preparation – Descriptive Statistics </vt:lpstr>
      <vt:lpstr>Data Preparation – Descriptive Statistics </vt:lpstr>
      <vt:lpstr>Data Preparation – Descriptive Statistics</vt:lpstr>
      <vt:lpstr>Data Preparation – Descriptive Statistics</vt:lpstr>
      <vt:lpstr>Data Preparation – Descriptive Statistics</vt:lpstr>
      <vt:lpstr>Data Preparation – Descriptive Statistics</vt:lpstr>
      <vt:lpstr>Data Preparation – Descriptive Statistics</vt:lpstr>
      <vt:lpstr>Data Preparation – Descriptive Statistics</vt:lpstr>
      <vt:lpstr>Data Preparation – Turbo Prep </vt:lpstr>
      <vt:lpstr>Data Preparation – Turbo Prep </vt:lpstr>
      <vt:lpstr>Data Preparation – Turbo Prep </vt:lpstr>
      <vt:lpstr>Data Preparation – Turbo Prep </vt:lpstr>
      <vt:lpstr>Conclusion and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Yu Zhang</cp:lastModifiedBy>
  <cp:revision>558</cp:revision>
  <dcterms:created xsi:type="dcterms:W3CDTF">2013-06-04T12:27:35Z</dcterms:created>
  <dcterms:modified xsi:type="dcterms:W3CDTF">2020-07-21T10:45:44Z</dcterms:modified>
</cp:coreProperties>
</file>